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7556500" cy="10693400"/>
  <p:notesSz cx="6858000" cy="9144000"/>
  <p:embeddedFontLst>
    <p:embeddedFont>
      <p:font typeface="Lato 1 Bold" panose="020F0502020204030203" pitchFamily="34" charset="0"/>
      <p:regular r:id="rId3"/>
      <p:bold r:id="rId4"/>
      <p:italic r:id="rId5"/>
    </p:embeddedFont>
    <p:embeddedFont>
      <p:font typeface="Lato 1 Light" panose="020F0502020204030203" pitchFamily="34" charset="0"/>
      <p:regular r:id="rId6"/>
      <p:bold r:id="rId7"/>
      <p:italic r:id="rId8"/>
    </p:embeddedFont>
    <p:embeddedFont>
      <p:font typeface="Lato 2" panose="020F0502020204030203" pitchFamily="34" charset="0"/>
      <p:regular r:id="rId9"/>
      <p:bold r:id="rId10"/>
      <p:italic r:id="rId11"/>
    </p:embeddedFont>
    <p:embeddedFont>
      <p:font typeface="Lato Black" panose="020F0502020204030203" pitchFamily="34" charset="0"/>
      <p:regular r:id="rId12"/>
      <p:bold r:id="rId13"/>
    </p:embeddedFont>
    <p:embeddedFont>
      <p:font typeface="Lato Light" panose="020F0502020204030203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 autoAdjust="0"/>
    <p:restoredTop sz="94615" autoAdjust="0"/>
  </p:normalViewPr>
  <p:slideViewPr>
    <p:cSldViewPr>
      <p:cViewPr>
        <p:scale>
          <a:sx n="140" d="100"/>
          <a:sy n="140" d="100"/>
        </p:scale>
        <p:origin x="1440" y="4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font" Target="fonts/font11.fntdata"/><Relationship Id="rId18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font" Target="fonts/font10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font" Target="fonts/font13.fntdata"/><Relationship Id="rId10" Type="http://schemas.openxmlformats.org/officeDocument/2006/relationships/font" Target="fonts/font8.fntdata"/><Relationship Id="rId19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font" Target="fonts/font1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svg"/><Relationship Id="rId21" Type="http://schemas.openxmlformats.org/officeDocument/2006/relationships/image" Target="../media/image20.sv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svg"/><Relationship Id="rId40" Type="http://schemas.openxmlformats.org/officeDocument/2006/relationships/image" Target="../media/image39.png"/><Relationship Id="rId45" Type="http://schemas.openxmlformats.org/officeDocument/2006/relationships/image" Target="../media/image44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31" Type="http://schemas.openxmlformats.org/officeDocument/2006/relationships/image" Target="../media/image30.svg"/><Relationship Id="rId44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svg"/><Relationship Id="rId30" Type="http://schemas.openxmlformats.org/officeDocument/2006/relationships/image" Target="../media/image29.png"/><Relationship Id="rId35" Type="http://schemas.openxmlformats.org/officeDocument/2006/relationships/image" Target="../media/image34.svg"/><Relationship Id="rId43" Type="http://schemas.openxmlformats.org/officeDocument/2006/relationships/image" Target="../media/image42.svg"/><Relationship Id="rId48" Type="http://schemas.openxmlformats.org/officeDocument/2006/relationships/hyperlink" Target="https://rebrand.ly/cqcjliz" TargetMode="External"/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33" Type="http://schemas.openxmlformats.org/officeDocument/2006/relationships/image" Target="../media/image32.sv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20" Type="http://schemas.openxmlformats.org/officeDocument/2006/relationships/image" Target="../media/image19.png"/><Relationship Id="rId41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24161" y="-93880"/>
            <a:ext cx="7899372" cy="3052334"/>
            <a:chOff x="0" y="0"/>
            <a:chExt cx="2830957" cy="10938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0956" cy="1093887"/>
            </a:xfrm>
            <a:custGeom>
              <a:avLst/>
              <a:gdLst/>
              <a:ahLst/>
              <a:cxnLst/>
              <a:rect l="l" t="t" r="r" b="b"/>
              <a:pathLst>
                <a:path w="2830956" h="1093887">
                  <a:moveTo>
                    <a:pt x="0" y="0"/>
                  </a:moveTo>
                  <a:lnTo>
                    <a:pt x="2830956" y="0"/>
                  </a:lnTo>
                  <a:lnTo>
                    <a:pt x="2830956" y="1093887"/>
                  </a:lnTo>
                  <a:lnTo>
                    <a:pt x="0" y="1093887"/>
                  </a:lnTo>
                  <a:close/>
                </a:path>
              </a:pathLst>
            </a:custGeom>
            <a:solidFill>
              <a:srgbClr val="F8F5F5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830957" cy="11129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97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10800000">
            <a:off x="2698706" y="821929"/>
            <a:ext cx="321840" cy="1059951"/>
          </a:xfrm>
          <a:custGeom>
            <a:avLst/>
            <a:gdLst/>
            <a:ahLst/>
            <a:cxnLst/>
            <a:rect l="l" t="t" r="r" b="b"/>
            <a:pathLst>
              <a:path w="321840" h="1059951">
                <a:moveTo>
                  <a:pt x="0" y="0"/>
                </a:moveTo>
                <a:lnTo>
                  <a:pt x="321840" y="0"/>
                </a:lnTo>
                <a:lnTo>
                  <a:pt x="321840" y="1059951"/>
                </a:lnTo>
                <a:lnTo>
                  <a:pt x="0" y="10599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-869950" y="-299436"/>
            <a:ext cx="5037358" cy="3262813"/>
            <a:chOff x="0" y="0"/>
            <a:chExt cx="4960309" cy="321290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960309" cy="3212907"/>
            </a:xfrm>
            <a:custGeom>
              <a:avLst/>
              <a:gdLst/>
              <a:ahLst/>
              <a:cxnLst/>
              <a:rect l="l" t="t" r="r" b="b"/>
              <a:pathLst>
                <a:path w="4960309" h="3212907">
                  <a:moveTo>
                    <a:pt x="0" y="0"/>
                  </a:moveTo>
                  <a:lnTo>
                    <a:pt x="4960309" y="0"/>
                  </a:lnTo>
                  <a:lnTo>
                    <a:pt x="4960309" y="3212907"/>
                  </a:lnTo>
                  <a:lnTo>
                    <a:pt x="0" y="3212907"/>
                  </a:lnTo>
                  <a:close/>
                </a:path>
              </a:pathLst>
            </a:custGeom>
            <a:solidFill>
              <a:srgbClr val="386C99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4960309" cy="32319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28"/>
                </a:lnSpc>
              </a:pPr>
              <a:endParaRPr/>
            </a:p>
            <a:p>
              <a:pPr algn="ctr">
                <a:lnSpc>
                  <a:spcPts val="628"/>
                </a:lnSpc>
              </a:pPr>
              <a:endParaRPr/>
            </a:p>
          </p:txBody>
        </p:sp>
      </p:grpSp>
      <p:sp>
        <p:nvSpPr>
          <p:cNvPr id="9" name="Freeform 9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643293" y="10198289"/>
            <a:ext cx="1251326" cy="127992"/>
          </a:xfrm>
          <a:custGeom>
            <a:avLst/>
            <a:gdLst/>
            <a:ahLst/>
            <a:cxnLst/>
            <a:rect l="l" t="t" r="r" b="b"/>
            <a:pathLst>
              <a:path w="1251326" h="127992">
                <a:moveTo>
                  <a:pt x="0" y="0"/>
                </a:moveTo>
                <a:lnTo>
                  <a:pt x="1251325" y="0"/>
                </a:lnTo>
                <a:lnTo>
                  <a:pt x="1251325" y="127992"/>
                </a:lnTo>
                <a:lnTo>
                  <a:pt x="0" y="127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0" name="Group 10"/>
          <p:cNvGrpSpPr/>
          <p:nvPr/>
        </p:nvGrpSpPr>
        <p:grpSpPr>
          <a:xfrm>
            <a:off x="4019005" y="4843391"/>
            <a:ext cx="2885287" cy="151168"/>
            <a:chOff x="0" y="0"/>
            <a:chExt cx="1034022" cy="5417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034022" cy="54175"/>
            </a:xfrm>
            <a:custGeom>
              <a:avLst/>
              <a:gdLst/>
              <a:ahLst/>
              <a:cxnLst/>
              <a:rect l="l" t="t" r="r" b="b"/>
              <a:pathLst>
                <a:path w="1034022" h="54175">
                  <a:moveTo>
                    <a:pt x="21466" y="0"/>
                  </a:moveTo>
                  <a:lnTo>
                    <a:pt x="1012556" y="0"/>
                  </a:lnTo>
                  <a:cubicBezTo>
                    <a:pt x="1018249" y="0"/>
                    <a:pt x="1023709" y="2262"/>
                    <a:pt x="1027734" y="6287"/>
                  </a:cubicBezTo>
                  <a:cubicBezTo>
                    <a:pt x="1031760" y="10313"/>
                    <a:pt x="1034022" y="15773"/>
                    <a:pt x="1034022" y="21466"/>
                  </a:cubicBezTo>
                  <a:lnTo>
                    <a:pt x="1034022" y="32709"/>
                  </a:lnTo>
                  <a:cubicBezTo>
                    <a:pt x="1034022" y="38402"/>
                    <a:pt x="1031760" y="43862"/>
                    <a:pt x="1027734" y="47888"/>
                  </a:cubicBezTo>
                  <a:cubicBezTo>
                    <a:pt x="1023709" y="51914"/>
                    <a:pt x="1018249" y="54175"/>
                    <a:pt x="1012556" y="54175"/>
                  </a:cubicBezTo>
                  <a:lnTo>
                    <a:pt x="21466" y="54175"/>
                  </a:lnTo>
                  <a:cubicBezTo>
                    <a:pt x="9611" y="54175"/>
                    <a:pt x="0" y="44565"/>
                    <a:pt x="0" y="32709"/>
                  </a:cubicBezTo>
                  <a:lnTo>
                    <a:pt x="0" y="21466"/>
                  </a:lnTo>
                  <a:cubicBezTo>
                    <a:pt x="0" y="15773"/>
                    <a:pt x="2262" y="10313"/>
                    <a:pt x="6287" y="6287"/>
                  </a:cubicBezTo>
                  <a:cubicBezTo>
                    <a:pt x="10313" y="2262"/>
                    <a:pt x="15773" y="0"/>
                    <a:pt x="21466" y="0"/>
                  </a:cubicBezTo>
                  <a:close/>
                </a:path>
              </a:pathLst>
            </a:custGeom>
            <a:solidFill>
              <a:srgbClr val="3FA4B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0"/>
              <a:ext cx="1034022" cy="54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77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4019005" y="5282807"/>
            <a:ext cx="2885287" cy="151168"/>
            <a:chOff x="0" y="0"/>
            <a:chExt cx="1034022" cy="5417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034022" cy="54175"/>
            </a:xfrm>
            <a:custGeom>
              <a:avLst/>
              <a:gdLst/>
              <a:ahLst/>
              <a:cxnLst/>
              <a:rect l="l" t="t" r="r" b="b"/>
              <a:pathLst>
                <a:path w="1034022" h="54175">
                  <a:moveTo>
                    <a:pt x="21466" y="0"/>
                  </a:moveTo>
                  <a:lnTo>
                    <a:pt x="1012556" y="0"/>
                  </a:lnTo>
                  <a:cubicBezTo>
                    <a:pt x="1018249" y="0"/>
                    <a:pt x="1023709" y="2262"/>
                    <a:pt x="1027734" y="6287"/>
                  </a:cubicBezTo>
                  <a:cubicBezTo>
                    <a:pt x="1031760" y="10313"/>
                    <a:pt x="1034022" y="15773"/>
                    <a:pt x="1034022" y="21466"/>
                  </a:cubicBezTo>
                  <a:lnTo>
                    <a:pt x="1034022" y="32709"/>
                  </a:lnTo>
                  <a:cubicBezTo>
                    <a:pt x="1034022" y="38402"/>
                    <a:pt x="1031760" y="43862"/>
                    <a:pt x="1027734" y="47888"/>
                  </a:cubicBezTo>
                  <a:cubicBezTo>
                    <a:pt x="1023709" y="51914"/>
                    <a:pt x="1018249" y="54175"/>
                    <a:pt x="1012556" y="54175"/>
                  </a:cubicBezTo>
                  <a:lnTo>
                    <a:pt x="21466" y="54175"/>
                  </a:lnTo>
                  <a:cubicBezTo>
                    <a:pt x="9611" y="54175"/>
                    <a:pt x="0" y="44565"/>
                    <a:pt x="0" y="32709"/>
                  </a:cubicBezTo>
                  <a:lnTo>
                    <a:pt x="0" y="21466"/>
                  </a:lnTo>
                  <a:cubicBezTo>
                    <a:pt x="0" y="15773"/>
                    <a:pt x="2262" y="10313"/>
                    <a:pt x="6287" y="6287"/>
                  </a:cubicBezTo>
                  <a:cubicBezTo>
                    <a:pt x="10313" y="2262"/>
                    <a:pt x="15773" y="0"/>
                    <a:pt x="21466" y="0"/>
                  </a:cubicBezTo>
                  <a:close/>
                </a:path>
              </a:pathLst>
            </a:custGeom>
            <a:solidFill>
              <a:srgbClr val="3FA4B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0"/>
              <a:ext cx="1034022" cy="54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77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4860532" y="4845615"/>
            <a:ext cx="146721" cy="146721"/>
            <a:chOff x="0" y="0"/>
            <a:chExt cx="8128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4E2E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76200" y="76200"/>
              <a:ext cx="660400" cy="660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77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4340659" y="5287254"/>
            <a:ext cx="146721" cy="14672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4E2E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76200" y="76200"/>
              <a:ext cx="660400" cy="660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77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4019005" y="5698418"/>
            <a:ext cx="2885287" cy="151168"/>
            <a:chOff x="0" y="0"/>
            <a:chExt cx="1034022" cy="5417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034022" cy="54175"/>
            </a:xfrm>
            <a:custGeom>
              <a:avLst/>
              <a:gdLst/>
              <a:ahLst/>
              <a:cxnLst/>
              <a:rect l="l" t="t" r="r" b="b"/>
              <a:pathLst>
                <a:path w="1034022" h="54175">
                  <a:moveTo>
                    <a:pt x="21466" y="0"/>
                  </a:moveTo>
                  <a:lnTo>
                    <a:pt x="1012556" y="0"/>
                  </a:lnTo>
                  <a:cubicBezTo>
                    <a:pt x="1018249" y="0"/>
                    <a:pt x="1023709" y="2262"/>
                    <a:pt x="1027734" y="6287"/>
                  </a:cubicBezTo>
                  <a:cubicBezTo>
                    <a:pt x="1031760" y="10313"/>
                    <a:pt x="1034022" y="15773"/>
                    <a:pt x="1034022" y="21466"/>
                  </a:cubicBezTo>
                  <a:lnTo>
                    <a:pt x="1034022" y="32709"/>
                  </a:lnTo>
                  <a:cubicBezTo>
                    <a:pt x="1034022" y="38402"/>
                    <a:pt x="1031760" y="43862"/>
                    <a:pt x="1027734" y="47888"/>
                  </a:cubicBezTo>
                  <a:cubicBezTo>
                    <a:pt x="1023709" y="51914"/>
                    <a:pt x="1018249" y="54175"/>
                    <a:pt x="1012556" y="54175"/>
                  </a:cubicBezTo>
                  <a:lnTo>
                    <a:pt x="21466" y="54175"/>
                  </a:lnTo>
                  <a:cubicBezTo>
                    <a:pt x="9611" y="54175"/>
                    <a:pt x="0" y="44565"/>
                    <a:pt x="0" y="32709"/>
                  </a:cubicBezTo>
                  <a:lnTo>
                    <a:pt x="0" y="21466"/>
                  </a:lnTo>
                  <a:cubicBezTo>
                    <a:pt x="0" y="15773"/>
                    <a:pt x="2262" y="10313"/>
                    <a:pt x="6287" y="6287"/>
                  </a:cubicBezTo>
                  <a:cubicBezTo>
                    <a:pt x="10313" y="2262"/>
                    <a:pt x="15773" y="0"/>
                    <a:pt x="21466" y="0"/>
                  </a:cubicBezTo>
                  <a:close/>
                </a:path>
              </a:pathLst>
            </a:custGeom>
            <a:solidFill>
              <a:srgbClr val="3FA4B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0"/>
              <a:ext cx="1034022" cy="54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77"/>
                </a:lnSpc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4019005" y="6158007"/>
            <a:ext cx="2885287" cy="151168"/>
            <a:chOff x="0" y="0"/>
            <a:chExt cx="1034022" cy="54175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034022" cy="54175"/>
            </a:xfrm>
            <a:custGeom>
              <a:avLst/>
              <a:gdLst/>
              <a:ahLst/>
              <a:cxnLst/>
              <a:rect l="l" t="t" r="r" b="b"/>
              <a:pathLst>
                <a:path w="1034022" h="54175">
                  <a:moveTo>
                    <a:pt x="21466" y="0"/>
                  </a:moveTo>
                  <a:lnTo>
                    <a:pt x="1012556" y="0"/>
                  </a:lnTo>
                  <a:cubicBezTo>
                    <a:pt x="1018249" y="0"/>
                    <a:pt x="1023709" y="2262"/>
                    <a:pt x="1027734" y="6287"/>
                  </a:cubicBezTo>
                  <a:cubicBezTo>
                    <a:pt x="1031760" y="10313"/>
                    <a:pt x="1034022" y="15773"/>
                    <a:pt x="1034022" y="21466"/>
                  </a:cubicBezTo>
                  <a:lnTo>
                    <a:pt x="1034022" y="32709"/>
                  </a:lnTo>
                  <a:cubicBezTo>
                    <a:pt x="1034022" y="38402"/>
                    <a:pt x="1031760" y="43862"/>
                    <a:pt x="1027734" y="47888"/>
                  </a:cubicBezTo>
                  <a:cubicBezTo>
                    <a:pt x="1023709" y="51914"/>
                    <a:pt x="1018249" y="54175"/>
                    <a:pt x="1012556" y="54175"/>
                  </a:cubicBezTo>
                  <a:lnTo>
                    <a:pt x="21466" y="54175"/>
                  </a:lnTo>
                  <a:cubicBezTo>
                    <a:pt x="9611" y="54175"/>
                    <a:pt x="0" y="44565"/>
                    <a:pt x="0" y="32709"/>
                  </a:cubicBezTo>
                  <a:lnTo>
                    <a:pt x="0" y="21466"/>
                  </a:lnTo>
                  <a:cubicBezTo>
                    <a:pt x="0" y="15773"/>
                    <a:pt x="2262" y="10313"/>
                    <a:pt x="6287" y="6287"/>
                  </a:cubicBezTo>
                  <a:cubicBezTo>
                    <a:pt x="10313" y="2262"/>
                    <a:pt x="15773" y="0"/>
                    <a:pt x="21466" y="0"/>
                  </a:cubicBezTo>
                  <a:close/>
                </a:path>
              </a:pathLst>
            </a:custGeom>
            <a:solidFill>
              <a:srgbClr val="3FA4B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0"/>
              <a:ext cx="1034022" cy="54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77"/>
                </a:lnSpc>
              </a:pPr>
              <a:endParaRPr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5801748" y="5700641"/>
            <a:ext cx="146721" cy="146721"/>
            <a:chOff x="0" y="0"/>
            <a:chExt cx="812800" cy="812800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4E2E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76200" y="76200"/>
              <a:ext cx="660400" cy="660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77"/>
                </a:lnSpc>
              </a:pPr>
              <a:endParaRPr/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5165849" y="6154942"/>
            <a:ext cx="146721" cy="146721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4E2E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76200" y="76200"/>
              <a:ext cx="660400" cy="660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77"/>
                </a:lnSpc>
              </a:pPr>
              <a:endParaRPr/>
            </a:p>
          </p:txBody>
        </p:sp>
      </p:grpSp>
      <p:sp>
        <p:nvSpPr>
          <p:cNvPr id="34" name="Freeform 34"/>
          <p:cNvSpPr/>
          <p:nvPr/>
        </p:nvSpPr>
        <p:spPr>
          <a:xfrm>
            <a:off x="4010895" y="7191702"/>
            <a:ext cx="409377" cy="409377"/>
          </a:xfrm>
          <a:custGeom>
            <a:avLst/>
            <a:gdLst/>
            <a:ahLst/>
            <a:cxnLst/>
            <a:rect l="l" t="t" r="r" b="b"/>
            <a:pathLst>
              <a:path w="409377" h="409377">
                <a:moveTo>
                  <a:pt x="0" y="0"/>
                </a:moveTo>
                <a:lnTo>
                  <a:pt x="409377" y="0"/>
                </a:lnTo>
                <a:lnTo>
                  <a:pt x="409377" y="409377"/>
                </a:lnTo>
                <a:lnTo>
                  <a:pt x="0" y="40937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5" name="Group 35"/>
          <p:cNvGrpSpPr/>
          <p:nvPr/>
        </p:nvGrpSpPr>
        <p:grpSpPr>
          <a:xfrm>
            <a:off x="4512231" y="7190257"/>
            <a:ext cx="410822" cy="410822"/>
            <a:chOff x="0" y="0"/>
            <a:chExt cx="547763" cy="547763"/>
          </a:xfrm>
        </p:grpSpPr>
        <p:grpSp>
          <p:nvGrpSpPr>
            <p:cNvPr id="36" name="Group 36"/>
            <p:cNvGrpSpPr/>
            <p:nvPr/>
          </p:nvGrpSpPr>
          <p:grpSpPr>
            <a:xfrm>
              <a:off x="0" y="0"/>
              <a:ext cx="547763" cy="547763"/>
              <a:chOff x="0" y="0"/>
              <a:chExt cx="812800" cy="812800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386C99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TextBox 38"/>
              <p:cNvSpPr txBox="1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320"/>
                  </a:lnSpc>
                </a:pPr>
                <a:endParaRPr/>
              </a:p>
            </p:txBody>
          </p:sp>
        </p:grpSp>
        <p:sp>
          <p:nvSpPr>
            <p:cNvPr id="39" name="Freeform 39"/>
            <p:cNvSpPr/>
            <p:nvPr/>
          </p:nvSpPr>
          <p:spPr>
            <a:xfrm>
              <a:off x="116506" y="103587"/>
              <a:ext cx="349499" cy="305128"/>
            </a:xfrm>
            <a:custGeom>
              <a:avLst/>
              <a:gdLst/>
              <a:ahLst/>
              <a:cxnLst/>
              <a:rect l="l" t="t" r="r" b="b"/>
              <a:pathLst>
                <a:path w="349499" h="305128">
                  <a:moveTo>
                    <a:pt x="0" y="0"/>
                  </a:moveTo>
                  <a:lnTo>
                    <a:pt x="349499" y="0"/>
                  </a:lnTo>
                  <a:lnTo>
                    <a:pt x="349499" y="305128"/>
                  </a:lnTo>
                  <a:lnTo>
                    <a:pt x="0" y="3051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-16066" t="-32944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5011109" y="7191702"/>
            <a:ext cx="410822" cy="410822"/>
            <a:chOff x="0" y="0"/>
            <a:chExt cx="547763" cy="547763"/>
          </a:xfrm>
        </p:grpSpPr>
        <p:grpSp>
          <p:nvGrpSpPr>
            <p:cNvPr id="41" name="Group 41"/>
            <p:cNvGrpSpPr/>
            <p:nvPr/>
          </p:nvGrpSpPr>
          <p:grpSpPr>
            <a:xfrm>
              <a:off x="0" y="0"/>
              <a:ext cx="547763" cy="547763"/>
              <a:chOff x="0" y="0"/>
              <a:chExt cx="812800" cy="812800"/>
            </a:xfrm>
          </p:grpSpPr>
          <p:sp>
            <p:nvSpPr>
              <p:cNvPr id="42" name="Freeform 4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386C99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" name="TextBox 43"/>
              <p:cNvSpPr txBox="1"/>
              <p:nvPr/>
            </p:nvSpPr>
            <p:spPr>
              <a:xfrm>
                <a:off x="76200" y="66675"/>
                <a:ext cx="660400" cy="6699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320"/>
                  </a:lnSpc>
                </a:pPr>
                <a:endParaRPr/>
              </a:p>
            </p:txBody>
          </p:sp>
        </p:grpSp>
        <p:sp>
          <p:nvSpPr>
            <p:cNvPr id="44" name="Freeform 44"/>
            <p:cNvSpPr/>
            <p:nvPr/>
          </p:nvSpPr>
          <p:spPr>
            <a:xfrm>
              <a:off x="206320" y="135062"/>
              <a:ext cx="131185" cy="277640"/>
            </a:xfrm>
            <a:custGeom>
              <a:avLst/>
              <a:gdLst/>
              <a:ahLst/>
              <a:cxnLst/>
              <a:rect l="l" t="t" r="r" b="b"/>
              <a:pathLst>
                <a:path w="131185" h="277640">
                  <a:moveTo>
                    <a:pt x="0" y="0"/>
                  </a:moveTo>
                  <a:lnTo>
                    <a:pt x="131185" y="0"/>
                  </a:lnTo>
                  <a:lnTo>
                    <a:pt x="131185" y="277640"/>
                  </a:lnTo>
                  <a:lnTo>
                    <a:pt x="0" y="2776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5" name="Freeform 45"/>
          <p:cNvSpPr/>
          <p:nvPr/>
        </p:nvSpPr>
        <p:spPr>
          <a:xfrm>
            <a:off x="5520807" y="7181837"/>
            <a:ext cx="427662" cy="427662"/>
          </a:xfrm>
          <a:custGeom>
            <a:avLst/>
            <a:gdLst/>
            <a:ahLst/>
            <a:cxnLst/>
            <a:rect l="l" t="t" r="r" b="b"/>
            <a:pathLst>
              <a:path w="427662" h="427662">
                <a:moveTo>
                  <a:pt x="0" y="0"/>
                </a:moveTo>
                <a:lnTo>
                  <a:pt x="427662" y="0"/>
                </a:lnTo>
                <a:lnTo>
                  <a:pt x="427662" y="427662"/>
                </a:lnTo>
                <a:lnTo>
                  <a:pt x="0" y="4276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6" name="Freeform 46"/>
          <p:cNvSpPr/>
          <p:nvPr/>
        </p:nvSpPr>
        <p:spPr>
          <a:xfrm>
            <a:off x="6036524" y="7190257"/>
            <a:ext cx="427662" cy="427662"/>
          </a:xfrm>
          <a:custGeom>
            <a:avLst/>
            <a:gdLst/>
            <a:ahLst/>
            <a:cxnLst/>
            <a:rect l="l" t="t" r="r" b="b"/>
            <a:pathLst>
              <a:path w="427662" h="427662">
                <a:moveTo>
                  <a:pt x="0" y="0"/>
                </a:moveTo>
                <a:lnTo>
                  <a:pt x="427662" y="0"/>
                </a:lnTo>
                <a:lnTo>
                  <a:pt x="427662" y="427662"/>
                </a:lnTo>
                <a:lnTo>
                  <a:pt x="0" y="42766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7" name="Freeform 47"/>
          <p:cNvSpPr/>
          <p:nvPr/>
        </p:nvSpPr>
        <p:spPr>
          <a:xfrm>
            <a:off x="4019005" y="8967970"/>
            <a:ext cx="321654" cy="241642"/>
          </a:xfrm>
          <a:custGeom>
            <a:avLst/>
            <a:gdLst/>
            <a:ahLst/>
            <a:cxnLst/>
            <a:rect l="l" t="t" r="r" b="b"/>
            <a:pathLst>
              <a:path w="321654" h="241642">
                <a:moveTo>
                  <a:pt x="0" y="0"/>
                </a:moveTo>
                <a:lnTo>
                  <a:pt x="321654" y="0"/>
                </a:lnTo>
                <a:lnTo>
                  <a:pt x="321654" y="241643"/>
                </a:lnTo>
                <a:lnTo>
                  <a:pt x="0" y="24164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8" name="Freeform 48"/>
          <p:cNvSpPr/>
          <p:nvPr/>
        </p:nvSpPr>
        <p:spPr>
          <a:xfrm>
            <a:off x="4597265" y="8930337"/>
            <a:ext cx="315721" cy="316909"/>
          </a:xfrm>
          <a:custGeom>
            <a:avLst/>
            <a:gdLst/>
            <a:ahLst/>
            <a:cxnLst/>
            <a:rect l="l" t="t" r="r" b="b"/>
            <a:pathLst>
              <a:path w="315721" h="316909">
                <a:moveTo>
                  <a:pt x="0" y="0"/>
                </a:moveTo>
                <a:lnTo>
                  <a:pt x="315721" y="0"/>
                </a:lnTo>
                <a:lnTo>
                  <a:pt x="315721" y="316909"/>
                </a:lnTo>
                <a:lnTo>
                  <a:pt x="0" y="31690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9" name="Freeform 49"/>
          <p:cNvSpPr/>
          <p:nvPr/>
        </p:nvSpPr>
        <p:spPr>
          <a:xfrm>
            <a:off x="6531538" y="8939016"/>
            <a:ext cx="203945" cy="299551"/>
          </a:xfrm>
          <a:custGeom>
            <a:avLst/>
            <a:gdLst/>
            <a:ahLst/>
            <a:cxnLst/>
            <a:rect l="l" t="t" r="r" b="b"/>
            <a:pathLst>
              <a:path w="203945" h="299551">
                <a:moveTo>
                  <a:pt x="0" y="0"/>
                </a:moveTo>
                <a:lnTo>
                  <a:pt x="203944" y="0"/>
                </a:lnTo>
                <a:lnTo>
                  <a:pt x="203944" y="299551"/>
                </a:lnTo>
                <a:lnTo>
                  <a:pt x="0" y="29955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0" name="Freeform 50"/>
          <p:cNvSpPr/>
          <p:nvPr/>
        </p:nvSpPr>
        <p:spPr>
          <a:xfrm>
            <a:off x="5810044" y="8930337"/>
            <a:ext cx="316909" cy="316909"/>
          </a:xfrm>
          <a:custGeom>
            <a:avLst/>
            <a:gdLst/>
            <a:ahLst/>
            <a:cxnLst/>
            <a:rect l="l" t="t" r="r" b="b"/>
            <a:pathLst>
              <a:path w="316909" h="316909">
                <a:moveTo>
                  <a:pt x="0" y="0"/>
                </a:moveTo>
                <a:lnTo>
                  <a:pt x="316909" y="0"/>
                </a:lnTo>
                <a:lnTo>
                  <a:pt x="316909" y="316909"/>
                </a:lnTo>
                <a:lnTo>
                  <a:pt x="0" y="316909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1" name="Freeform 51"/>
          <p:cNvSpPr/>
          <p:nvPr/>
        </p:nvSpPr>
        <p:spPr>
          <a:xfrm>
            <a:off x="5203995" y="9440149"/>
            <a:ext cx="316909" cy="316909"/>
          </a:xfrm>
          <a:custGeom>
            <a:avLst/>
            <a:gdLst/>
            <a:ahLst/>
            <a:cxnLst/>
            <a:rect l="l" t="t" r="r" b="b"/>
            <a:pathLst>
              <a:path w="316909" h="316909">
                <a:moveTo>
                  <a:pt x="0" y="0"/>
                </a:moveTo>
                <a:lnTo>
                  <a:pt x="316909" y="0"/>
                </a:lnTo>
                <a:lnTo>
                  <a:pt x="316909" y="316908"/>
                </a:lnTo>
                <a:lnTo>
                  <a:pt x="0" y="316908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2" name="Freeform 52"/>
          <p:cNvSpPr/>
          <p:nvPr/>
        </p:nvSpPr>
        <p:spPr>
          <a:xfrm>
            <a:off x="4019005" y="8428330"/>
            <a:ext cx="369159" cy="320602"/>
          </a:xfrm>
          <a:custGeom>
            <a:avLst/>
            <a:gdLst/>
            <a:ahLst/>
            <a:cxnLst/>
            <a:rect l="l" t="t" r="r" b="b"/>
            <a:pathLst>
              <a:path w="369159" h="320602">
                <a:moveTo>
                  <a:pt x="0" y="0"/>
                </a:moveTo>
                <a:lnTo>
                  <a:pt x="369159" y="0"/>
                </a:lnTo>
                <a:lnTo>
                  <a:pt x="369159" y="320602"/>
                </a:lnTo>
                <a:lnTo>
                  <a:pt x="0" y="32060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3" name="Freeform 53"/>
          <p:cNvSpPr/>
          <p:nvPr/>
        </p:nvSpPr>
        <p:spPr>
          <a:xfrm>
            <a:off x="4009332" y="9487136"/>
            <a:ext cx="341001" cy="239553"/>
          </a:xfrm>
          <a:custGeom>
            <a:avLst/>
            <a:gdLst/>
            <a:ahLst/>
            <a:cxnLst/>
            <a:rect l="l" t="t" r="r" b="b"/>
            <a:pathLst>
              <a:path w="341001" h="239553">
                <a:moveTo>
                  <a:pt x="0" y="0"/>
                </a:moveTo>
                <a:lnTo>
                  <a:pt x="341000" y="0"/>
                </a:lnTo>
                <a:lnTo>
                  <a:pt x="341000" y="239553"/>
                </a:lnTo>
                <a:lnTo>
                  <a:pt x="0" y="23955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4" name="Freeform 54"/>
          <p:cNvSpPr/>
          <p:nvPr/>
        </p:nvSpPr>
        <p:spPr>
          <a:xfrm>
            <a:off x="5211542" y="8406984"/>
            <a:ext cx="311054" cy="310665"/>
          </a:xfrm>
          <a:custGeom>
            <a:avLst/>
            <a:gdLst/>
            <a:ahLst/>
            <a:cxnLst/>
            <a:rect l="l" t="t" r="r" b="b"/>
            <a:pathLst>
              <a:path w="311054" h="310665">
                <a:moveTo>
                  <a:pt x="0" y="0"/>
                </a:moveTo>
                <a:lnTo>
                  <a:pt x="311055" y="0"/>
                </a:lnTo>
                <a:lnTo>
                  <a:pt x="311055" y="310666"/>
                </a:lnTo>
                <a:lnTo>
                  <a:pt x="0" y="310666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5" name="Freeform 55"/>
          <p:cNvSpPr/>
          <p:nvPr/>
        </p:nvSpPr>
        <p:spPr>
          <a:xfrm>
            <a:off x="6479378" y="9448902"/>
            <a:ext cx="308265" cy="299403"/>
          </a:xfrm>
          <a:custGeom>
            <a:avLst/>
            <a:gdLst/>
            <a:ahLst/>
            <a:cxnLst/>
            <a:rect l="l" t="t" r="r" b="b"/>
            <a:pathLst>
              <a:path w="308265" h="299403">
                <a:moveTo>
                  <a:pt x="0" y="0"/>
                </a:moveTo>
                <a:lnTo>
                  <a:pt x="308265" y="0"/>
                </a:lnTo>
                <a:lnTo>
                  <a:pt x="308265" y="299402"/>
                </a:lnTo>
                <a:lnTo>
                  <a:pt x="0" y="29940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6" name="Freeform 56"/>
          <p:cNvSpPr/>
          <p:nvPr/>
        </p:nvSpPr>
        <p:spPr>
          <a:xfrm>
            <a:off x="6463113" y="8412351"/>
            <a:ext cx="323068" cy="305299"/>
          </a:xfrm>
          <a:custGeom>
            <a:avLst/>
            <a:gdLst/>
            <a:ahLst/>
            <a:cxnLst/>
            <a:rect l="l" t="t" r="r" b="b"/>
            <a:pathLst>
              <a:path w="323068" h="305299">
                <a:moveTo>
                  <a:pt x="0" y="0"/>
                </a:moveTo>
                <a:lnTo>
                  <a:pt x="323068" y="0"/>
                </a:lnTo>
                <a:lnTo>
                  <a:pt x="323068" y="305299"/>
                </a:lnTo>
                <a:lnTo>
                  <a:pt x="0" y="305299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7" name="Freeform 57"/>
          <p:cNvSpPr/>
          <p:nvPr/>
        </p:nvSpPr>
        <p:spPr>
          <a:xfrm>
            <a:off x="4597265" y="9504421"/>
            <a:ext cx="339144" cy="233660"/>
          </a:xfrm>
          <a:custGeom>
            <a:avLst/>
            <a:gdLst/>
            <a:ahLst/>
            <a:cxnLst/>
            <a:rect l="l" t="t" r="r" b="b"/>
            <a:pathLst>
              <a:path w="339144" h="233660">
                <a:moveTo>
                  <a:pt x="0" y="0"/>
                </a:moveTo>
                <a:lnTo>
                  <a:pt x="339145" y="0"/>
                </a:lnTo>
                <a:lnTo>
                  <a:pt x="339145" y="233660"/>
                </a:lnTo>
                <a:lnTo>
                  <a:pt x="0" y="233660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8" name="Freeform 58"/>
          <p:cNvSpPr/>
          <p:nvPr/>
        </p:nvSpPr>
        <p:spPr>
          <a:xfrm>
            <a:off x="5162228" y="8967970"/>
            <a:ext cx="379120" cy="270597"/>
          </a:xfrm>
          <a:custGeom>
            <a:avLst/>
            <a:gdLst/>
            <a:ahLst/>
            <a:cxnLst/>
            <a:rect l="l" t="t" r="r" b="b"/>
            <a:pathLst>
              <a:path w="379120" h="270597">
                <a:moveTo>
                  <a:pt x="0" y="0"/>
                </a:moveTo>
                <a:lnTo>
                  <a:pt x="379120" y="0"/>
                </a:lnTo>
                <a:lnTo>
                  <a:pt x="379120" y="270597"/>
                </a:lnTo>
                <a:lnTo>
                  <a:pt x="0" y="270597"/>
                </a:lnTo>
                <a:lnTo>
                  <a:pt x="0" y="0"/>
                </a:lnTo>
                <a:close/>
              </a:path>
            </a:pathLst>
          </a:custGeom>
          <a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9" name="Freeform 59"/>
          <p:cNvSpPr/>
          <p:nvPr/>
        </p:nvSpPr>
        <p:spPr>
          <a:xfrm>
            <a:off x="5810044" y="9448902"/>
            <a:ext cx="316909" cy="289179"/>
          </a:xfrm>
          <a:custGeom>
            <a:avLst/>
            <a:gdLst/>
            <a:ahLst/>
            <a:cxnLst/>
            <a:rect l="l" t="t" r="r" b="b"/>
            <a:pathLst>
              <a:path w="316909" h="289179">
                <a:moveTo>
                  <a:pt x="0" y="0"/>
                </a:moveTo>
                <a:lnTo>
                  <a:pt x="316909" y="0"/>
                </a:lnTo>
                <a:lnTo>
                  <a:pt x="316909" y="289179"/>
                </a:lnTo>
                <a:lnTo>
                  <a:pt x="0" y="289179"/>
                </a:lnTo>
                <a:lnTo>
                  <a:pt x="0" y="0"/>
                </a:lnTo>
                <a:close/>
              </a:path>
            </a:pathLst>
          </a:custGeom>
          <a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0" name="Freeform 60"/>
          <p:cNvSpPr/>
          <p:nvPr/>
        </p:nvSpPr>
        <p:spPr>
          <a:xfrm>
            <a:off x="5806067" y="8443502"/>
            <a:ext cx="373576" cy="233485"/>
          </a:xfrm>
          <a:custGeom>
            <a:avLst/>
            <a:gdLst/>
            <a:ahLst/>
            <a:cxnLst/>
            <a:rect l="l" t="t" r="r" b="b"/>
            <a:pathLst>
              <a:path w="373576" h="233485">
                <a:moveTo>
                  <a:pt x="0" y="0"/>
                </a:moveTo>
                <a:lnTo>
                  <a:pt x="373576" y="0"/>
                </a:lnTo>
                <a:lnTo>
                  <a:pt x="373576" y="233486"/>
                </a:lnTo>
                <a:lnTo>
                  <a:pt x="0" y="233486"/>
                </a:lnTo>
                <a:lnTo>
                  <a:pt x="0" y="0"/>
                </a:lnTo>
                <a:close/>
              </a:path>
            </a:pathLst>
          </a:custGeom>
          <a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1" name="Freeform 61"/>
          <p:cNvSpPr/>
          <p:nvPr/>
        </p:nvSpPr>
        <p:spPr>
          <a:xfrm>
            <a:off x="4649940" y="8443502"/>
            <a:ext cx="250560" cy="269057"/>
          </a:xfrm>
          <a:custGeom>
            <a:avLst/>
            <a:gdLst/>
            <a:ahLst/>
            <a:cxnLst/>
            <a:rect l="l" t="t" r="r" b="b"/>
            <a:pathLst>
              <a:path w="250560" h="269057">
                <a:moveTo>
                  <a:pt x="0" y="0"/>
                </a:moveTo>
                <a:lnTo>
                  <a:pt x="250560" y="0"/>
                </a:lnTo>
                <a:lnTo>
                  <a:pt x="250560" y="269058"/>
                </a:lnTo>
                <a:lnTo>
                  <a:pt x="0" y="269058"/>
                </a:lnTo>
                <a:lnTo>
                  <a:pt x="0" y="0"/>
                </a:lnTo>
                <a:close/>
              </a:path>
            </a:pathLst>
          </a:custGeom>
          <a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2" name="Freeform 62"/>
          <p:cNvSpPr/>
          <p:nvPr/>
        </p:nvSpPr>
        <p:spPr>
          <a:xfrm>
            <a:off x="6714776" y="452053"/>
            <a:ext cx="391500" cy="303947"/>
          </a:xfrm>
          <a:custGeom>
            <a:avLst/>
            <a:gdLst/>
            <a:ahLst/>
            <a:cxnLst/>
            <a:rect l="l" t="t" r="r" b="b"/>
            <a:pathLst>
              <a:path w="391500" h="303947">
                <a:moveTo>
                  <a:pt x="0" y="0"/>
                </a:moveTo>
                <a:lnTo>
                  <a:pt x="391500" y="0"/>
                </a:lnTo>
                <a:lnTo>
                  <a:pt x="391500" y="303947"/>
                </a:lnTo>
                <a:lnTo>
                  <a:pt x="0" y="303947"/>
                </a:lnTo>
                <a:lnTo>
                  <a:pt x="0" y="0"/>
                </a:lnTo>
                <a:close/>
              </a:path>
            </a:pathLst>
          </a:custGeom>
          <a:blipFill>
            <a:blip r:embed="rId46">
              <a:extLst>
                <a:ext uri="{96DAC541-7B7A-43D3-8B79-37D633B846F1}">
                  <asvg:svgBlip xmlns:asvg="http://schemas.microsoft.com/office/drawing/2016/SVG/main" r:embed="rId4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5" name="TextBox 65"/>
          <p:cNvSpPr txBox="1"/>
          <p:nvPr/>
        </p:nvSpPr>
        <p:spPr>
          <a:xfrm>
            <a:off x="4019005" y="4615403"/>
            <a:ext cx="1220204" cy="1501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63"/>
              </a:lnSpc>
            </a:pPr>
            <a:r>
              <a:rPr lang="en-US" sz="971" spc="-14">
                <a:solidFill>
                  <a:srgbClr val="325573"/>
                </a:solidFill>
                <a:latin typeface="Lato 1 Light"/>
              </a:rPr>
              <a:t>Creative                 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4019005" y="5056464"/>
            <a:ext cx="1146844" cy="1501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63"/>
              </a:lnSpc>
            </a:pPr>
            <a:r>
              <a:rPr lang="en-US" sz="971" spc="-14">
                <a:solidFill>
                  <a:srgbClr val="325573"/>
                </a:solidFill>
                <a:latin typeface="Lato 1 Light"/>
              </a:rPr>
              <a:t>Sentimental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4019005" y="5491125"/>
            <a:ext cx="1293565" cy="1501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63"/>
              </a:lnSpc>
            </a:pPr>
            <a:r>
              <a:rPr lang="en-US" sz="971" spc="-14">
                <a:solidFill>
                  <a:srgbClr val="325573"/>
                </a:solidFill>
                <a:latin typeface="Lato 1 Light"/>
              </a:rPr>
              <a:t>Extrovert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4019005" y="5950714"/>
            <a:ext cx="1293565" cy="1501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63"/>
              </a:lnSpc>
            </a:pPr>
            <a:r>
              <a:rPr lang="en-US" sz="971" spc="-14">
                <a:solidFill>
                  <a:srgbClr val="325573"/>
                </a:solidFill>
                <a:latin typeface="Lato 1 Light"/>
              </a:rPr>
              <a:t>Conservative</a:t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5643293" y="4615403"/>
            <a:ext cx="1231246" cy="1501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63"/>
              </a:lnSpc>
            </a:pPr>
            <a:r>
              <a:rPr lang="en-US" sz="971" spc="-14">
                <a:solidFill>
                  <a:srgbClr val="325573"/>
                </a:solidFill>
                <a:latin typeface="Lato 1 Light"/>
              </a:rPr>
              <a:t>Methodical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5801748" y="5056464"/>
            <a:ext cx="1075613" cy="1501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63"/>
              </a:lnSpc>
            </a:pPr>
            <a:r>
              <a:rPr lang="en-US" sz="971" spc="-14">
                <a:solidFill>
                  <a:srgbClr val="325573"/>
                </a:solidFill>
                <a:latin typeface="Lato 1 Light"/>
              </a:rPr>
              <a:t>Thoughtful</a:t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5801748" y="5491125"/>
            <a:ext cx="1102544" cy="1501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63"/>
              </a:lnSpc>
            </a:pPr>
            <a:r>
              <a:rPr lang="en-US" sz="971" spc="-14">
                <a:solidFill>
                  <a:srgbClr val="325573"/>
                </a:solidFill>
                <a:latin typeface="Lato 1 Light"/>
              </a:rPr>
              <a:t>Introvert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5810044" y="5950714"/>
            <a:ext cx="1094248" cy="1501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63"/>
              </a:lnSpc>
            </a:pPr>
            <a:r>
              <a:rPr lang="en-US" sz="971" spc="-14">
                <a:solidFill>
                  <a:srgbClr val="325573"/>
                </a:solidFill>
                <a:latin typeface="Lato 1 Light"/>
              </a:rPr>
              <a:t>Liberal</a:t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676269" y="775050"/>
            <a:ext cx="2286302" cy="320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2488"/>
              </a:lnSpc>
              <a:spcBef>
                <a:spcPct val="0"/>
              </a:spcBef>
            </a:pPr>
            <a:r>
              <a:rPr lang="en-US" sz="2262">
                <a:solidFill>
                  <a:srgbClr val="FFFFFF"/>
                </a:solidFill>
                <a:latin typeface="Lato Black"/>
              </a:rPr>
              <a:t>Monica Johnson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613494" y="1212954"/>
            <a:ext cx="2349076" cy="1450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1140"/>
              </a:lnSpc>
              <a:spcBef>
                <a:spcPct val="0"/>
              </a:spcBef>
            </a:pPr>
            <a:r>
              <a:rPr lang="en-US" sz="1036">
                <a:solidFill>
                  <a:srgbClr val="FFFFFF"/>
                </a:solidFill>
                <a:latin typeface="Lato 2"/>
              </a:rPr>
              <a:t>CONTENT CREATOR</a:t>
            </a:r>
          </a:p>
        </p:txBody>
      </p:sp>
      <p:grpSp>
        <p:nvGrpSpPr>
          <p:cNvPr id="75" name="Group 75"/>
          <p:cNvGrpSpPr/>
          <p:nvPr/>
        </p:nvGrpSpPr>
        <p:grpSpPr>
          <a:xfrm>
            <a:off x="512204" y="1506855"/>
            <a:ext cx="2450367" cy="689413"/>
            <a:chOff x="0" y="0"/>
            <a:chExt cx="3267156" cy="919217"/>
          </a:xfrm>
        </p:grpSpPr>
        <p:sp>
          <p:nvSpPr>
            <p:cNvPr id="76" name="TextBox 76"/>
            <p:cNvSpPr txBox="1"/>
            <p:nvPr/>
          </p:nvSpPr>
          <p:spPr>
            <a:xfrm>
              <a:off x="135054" y="314907"/>
              <a:ext cx="3132102" cy="29588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10"/>
                </a:lnSpc>
              </a:pPr>
              <a:r>
                <a:rPr lang="en-US" sz="1293">
                  <a:solidFill>
                    <a:srgbClr val="FFFFFF"/>
                  </a:solidFill>
                  <a:latin typeface="Lato Light"/>
                </a:rPr>
                <a:t>Age: 27 years</a:t>
              </a:r>
            </a:p>
          </p:txBody>
        </p:sp>
        <p:sp>
          <p:nvSpPr>
            <p:cNvPr id="77" name="TextBox 77"/>
            <p:cNvSpPr txBox="1"/>
            <p:nvPr/>
          </p:nvSpPr>
          <p:spPr>
            <a:xfrm>
              <a:off x="135054" y="623328"/>
              <a:ext cx="3132102" cy="29588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1810"/>
                </a:lnSpc>
              </a:pPr>
              <a:r>
                <a:rPr lang="en-US" sz="1293">
                  <a:solidFill>
                    <a:srgbClr val="FFFFFF"/>
                  </a:solidFill>
                  <a:latin typeface="Lato Light"/>
                </a:rPr>
                <a:t>Sex: Female</a:t>
              </a:r>
            </a:p>
          </p:txBody>
        </p:sp>
        <p:sp>
          <p:nvSpPr>
            <p:cNvPr id="78" name="TextBox 78"/>
            <p:cNvSpPr txBox="1"/>
            <p:nvPr/>
          </p:nvSpPr>
          <p:spPr>
            <a:xfrm>
              <a:off x="0" y="-38100"/>
              <a:ext cx="3267156" cy="29588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r">
                <a:lnSpc>
                  <a:spcPts val="1810"/>
                </a:lnSpc>
                <a:spcBef>
                  <a:spcPct val="0"/>
                </a:spcBef>
              </a:pPr>
              <a:r>
                <a:rPr lang="en-US" sz="1293">
                  <a:solidFill>
                    <a:srgbClr val="FFFFFF"/>
                  </a:solidFill>
                  <a:latin typeface="Lato Light"/>
                </a:rPr>
                <a:t>Country South Africa</a:t>
              </a:r>
            </a:p>
          </p:txBody>
        </p:sp>
      </p:grpSp>
      <p:sp>
        <p:nvSpPr>
          <p:cNvPr id="79" name="TextBox 79"/>
          <p:cNvSpPr txBox="1"/>
          <p:nvPr/>
        </p:nvSpPr>
        <p:spPr>
          <a:xfrm>
            <a:off x="5239209" y="895133"/>
            <a:ext cx="1859137" cy="12553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1679"/>
              </a:lnSpc>
              <a:spcBef>
                <a:spcPct val="0"/>
              </a:spcBef>
            </a:pPr>
            <a:r>
              <a:rPr lang="en-US" sz="1200" dirty="0">
                <a:solidFill>
                  <a:srgbClr val="386C99"/>
                </a:solidFill>
                <a:latin typeface="Lato Light"/>
              </a:rPr>
              <a:t>Makeup is my way of expressing my creativity and confidence. I want products that not only make me look good but also feel good about using them.”</a:t>
            </a:r>
          </a:p>
        </p:txBody>
      </p:sp>
      <p:grpSp>
        <p:nvGrpSpPr>
          <p:cNvPr id="80" name="Group 80"/>
          <p:cNvGrpSpPr/>
          <p:nvPr/>
        </p:nvGrpSpPr>
        <p:grpSpPr>
          <a:xfrm>
            <a:off x="512204" y="3247075"/>
            <a:ext cx="6299729" cy="741777"/>
            <a:chOff x="0" y="0"/>
            <a:chExt cx="8399639" cy="989036"/>
          </a:xfrm>
        </p:grpSpPr>
        <p:sp>
          <p:nvSpPr>
            <p:cNvPr id="81" name="TextBox 81"/>
            <p:cNvSpPr txBox="1"/>
            <p:nvPr/>
          </p:nvSpPr>
          <p:spPr>
            <a:xfrm>
              <a:off x="0" y="-9525"/>
              <a:ext cx="3607341" cy="225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320"/>
                </a:lnSpc>
                <a:spcBef>
                  <a:spcPct val="0"/>
                </a:spcBef>
              </a:pPr>
              <a:r>
                <a:rPr lang="en-US" sz="1100">
                  <a:solidFill>
                    <a:srgbClr val="386C99"/>
                  </a:solidFill>
                  <a:latin typeface="Lato 1 Bold"/>
                </a:rPr>
                <a:t>BIOGRAPHY </a:t>
              </a:r>
            </a:p>
          </p:txBody>
        </p:sp>
        <p:sp>
          <p:nvSpPr>
            <p:cNvPr id="82" name="TextBox 82"/>
            <p:cNvSpPr txBox="1"/>
            <p:nvPr/>
          </p:nvSpPr>
          <p:spPr>
            <a:xfrm>
              <a:off x="0" y="417536"/>
              <a:ext cx="8399639" cy="571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199"/>
                </a:lnSpc>
                <a:spcBef>
                  <a:spcPct val="0"/>
                </a:spcBef>
              </a:pPr>
              <a:r>
                <a:rPr lang="en-US" sz="999" dirty="0">
                  <a:solidFill>
                    <a:srgbClr val="325573"/>
                  </a:solidFill>
                  <a:latin typeface="Lato 1 Light"/>
                </a:rPr>
                <a:t>Emily Johnson, 27, is a Cape Town Content Creator earning R35,000 monthly. She values quality, cruelty-free, sustainable beauty products. Passionate about beauty, fashion, and a vegan lifestyle, Emily shops high-end and online, seeking quick, effective solutions that fit her busy schedule and enhance her professional look.</a:t>
              </a:r>
            </a:p>
          </p:txBody>
        </p:sp>
      </p:grpSp>
      <p:sp>
        <p:nvSpPr>
          <p:cNvPr id="83" name="TextBox 83"/>
          <p:cNvSpPr txBox="1"/>
          <p:nvPr/>
        </p:nvSpPr>
        <p:spPr>
          <a:xfrm>
            <a:off x="4010895" y="6847222"/>
            <a:ext cx="2734445" cy="16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99"/>
              </a:lnSpc>
            </a:pPr>
            <a:r>
              <a:rPr lang="en-US" sz="999" dirty="0">
                <a:solidFill>
                  <a:srgbClr val="325573"/>
                </a:solidFill>
                <a:latin typeface="Lato 1 Light"/>
              </a:rPr>
              <a:t>Where Monica spends her time?</a:t>
            </a:r>
          </a:p>
        </p:txBody>
      </p:sp>
      <p:sp>
        <p:nvSpPr>
          <p:cNvPr id="84" name="TextBox 84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3494" y="10192084"/>
            <a:ext cx="2349457" cy="165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99"/>
              </a:lnSpc>
            </a:pPr>
            <a:r>
              <a:rPr lang="en-US" sz="999" dirty="0">
                <a:solidFill>
                  <a:schemeClr val="accent1"/>
                </a:solidFill>
                <a:latin typeface="Lato 2"/>
                <a:hlinkClick r:id="rId48" tooltip="https://rebrand.ly/cqcjliz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www.kaleidoscopesa.co.za</a:t>
            </a:r>
          </a:p>
        </p:txBody>
      </p:sp>
      <p:grpSp>
        <p:nvGrpSpPr>
          <p:cNvPr id="85" name="Group 85"/>
          <p:cNvGrpSpPr/>
          <p:nvPr/>
        </p:nvGrpSpPr>
        <p:grpSpPr>
          <a:xfrm>
            <a:off x="510550" y="6228303"/>
            <a:ext cx="2813212" cy="2028825"/>
            <a:chOff x="0" y="0"/>
            <a:chExt cx="3750950" cy="2705100"/>
          </a:xfrm>
        </p:grpSpPr>
        <p:sp>
          <p:nvSpPr>
            <p:cNvPr id="86" name="TextBox 86"/>
            <p:cNvSpPr txBox="1"/>
            <p:nvPr/>
          </p:nvSpPr>
          <p:spPr>
            <a:xfrm>
              <a:off x="0" y="419100"/>
              <a:ext cx="3750950" cy="22860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215899" lvl="1" indent="-107950" algn="l">
                <a:lnSpc>
                  <a:spcPts val="1199"/>
                </a:lnSpc>
                <a:buFont typeface="Arial"/>
                <a:buChar char="•"/>
              </a:pPr>
              <a:r>
                <a:rPr lang="en-US" sz="999">
                  <a:solidFill>
                    <a:srgbClr val="325573"/>
                  </a:solidFill>
                  <a:latin typeface="Lato 1 Light"/>
                </a:rPr>
                <a:t>Shopping Habits: Frequently shops online and in high-end beauty stores. Follows beauty influencers on Instagram and YouTube for recommendations.</a:t>
              </a:r>
            </a:p>
            <a:p>
              <a:pPr marL="215899" lvl="1" indent="-107950" algn="l">
                <a:lnSpc>
                  <a:spcPts val="1199"/>
                </a:lnSpc>
                <a:buFont typeface="Arial"/>
                <a:buChar char="•"/>
              </a:pPr>
              <a:r>
                <a:rPr lang="en-US" sz="999">
                  <a:solidFill>
                    <a:srgbClr val="325573"/>
                  </a:solidFill>
                  <a:latin typeface="Lato 1 Light"/>
                </a:rPr>
                <a:t>Brand Loyalty: Prefers brands that align with her values (cruelty-free, sustainable). Willing to pay a premium for quality and ethical products.</a:t>
              </a:r>
            </a:p>
            <a:p>
              <a:pPr marL="215899" lvl="1" indent="-107950" algn="l">
                <a:lnSpc>
                  <a:spcPts val="1199"/>
                </a:lnSpc>
                <a:buFont typeface="Arial"/>
                <a:buChar char="•"/>
              </a:pPr>
              <a:r>
                <a:rPr lang="en-US" sz="999">
                  <a:solidFill>
                    <a:srgbClr val="325573"/>
                  </a:solidFill>
                  <a:latin typeface="Lato 1 Light"/>
                </a:rPr>
                <a:t>Media Consumption: Active on social media platforms like Instagram, TikTok, and YouTube. Reads beauty blogs and subscribes to beauty magazines.</a:t>
              </a:r>
            </a:p>
            <a:p>
              <a:pPr algn="l">
                <a:lnSpc>
                  <a:spcPts val="1199"/>
                </a:lnSpc>
                <a:spcBef>
                  <a:spcPct val="0"/>
                </a:spcBef>
              </a:pPr>
              <a:endParaRPr lang="en-US" sz="999">
                <a:solidFill>
                  <a:srgbClr val="325573"/>
                </a:solidFill>
                <a:latin typeface="Lato 1 Light"/>
              </a:endParaRPr>
            </a:p>
          </p:txBody>
        </p:sp>
        <p:sp>
          <p:nvSpPr>
            <p:cNvPr id="87" name="TextBox 87"/>
            <p:cNvSpPr txBox="1"/>
            <p:nvPr/>
          </p:nvSpPr>
          <p:spPr>
            <a:xfrm>
              <a:off x="0" y="-9525"/>
              <a:ext cx="2477711" cy="225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320"/>
                </a:lnSpc>
                <a:spcBef>
                  <a:spcPct val="0"/>
                </a:spcBef>
              </a:pPr>
              <a:r>
                <a:rPr lang="en-US" sz="1100">
                  <a:solidFill>
                    <a:srgbClr val="386C99"/>
                  </a:solidFill>
                  <a:latin typeface="Lato 1 Bold"/>
                </a:rPr>
                <a:t>BEHAVIOUR</a:t>
              </a:r>
            </a:p>
          </p:txBody>
        </p:sp>
      </p:grpSp>
      <p:grpSp>
        <p:nvGrpSpPr>
          <p:cNvPr id="88" name="Group 88"/>
          <p:cNvGrpSpPr/>
          <p:nvPr/>
        </p:nvGrpSpPr>
        <p:grpSpPr>
          <a:xfrm>
            <a:off x="512204" y="8361903"/>
            <a:ext cx="2822507" cy="1226185"/>
            <a:chOff x="0" y="0"/>
            <a:chExt cx="3763343" cy="1634913"/>
          </a:xfrm>
        </p:grpSpPr>
        <p:sp>
          <p:nvSpPr>
            <p:cNvPr id="89" name="TextBox 89"/>
            <p:cNvSpPr txBox="1"/>
            <p:nvPr/>
          </p:nvSpPr>
          <p:spPr>
            <a:xfrm>
              <a:off x="0" y="409575"/>
              <a:ext cx="3763343" cy="122533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215899" lvl="1" indent="-107950" algn="l">
                <a:lnSpc>
                  <a:spcPts val="1219"/>
                </a:lnSpc>
                <a:buFont typeface="Arial"/>
                <a:buChar char="•"/>
              </a:pPr>
              <a:r>
                <a:rPr lang="en-US" sz="999">
                  <a:solidFill>
                    <a:srgbClr val="325573"/>
                  </a:solidFill>
                  <a:latin typeface="Lato 1 Light"/>
                </a:rPr>
                <a:t>Flawless Look: Achieve a professional and polished look that lasts all day.</a:t>
              </a:r>
            </a:p>
            <a:p>
              <a:pPr marL="215899" lvl="1" indent="-107950" algn="l">
                <a:lnSpc>
                  <a:spcPts val="1219"/>
                </a:lnSpc>
                <a:buFont typeface="Arial"/>
                <a:buChar char="•"/>
              </a:pPr>
              <a:r>
                <a:rPr lang="en-US" sz="999">
                  <a:solidFill>
                    <a:srgbClr val="325573"/>
                  </a:solidFill>
                  <a:latin typeface="Lato 1 Light"/>
                </a:rPr>
                <a:t>Healthy Skin: Use makeup that also benefits her skin’s health.</a:t>
              </a:r>
            </a:p>
            <a:p>
              <a:pPr marL="215899" lvl="1" indent="-107950" algn="l">
                <a:lnSpc>
                  <a:spcPts val="1219"/>
                </a:lnSpc>
                <a:buFont typeface="Arial"/>
                <a:buChar char="•"/>
              </a:pPr>
              <a:r>
                <a:rPr lang="en-US" sz="999">
                  <a:solidFill>
                    <a:srgbClr val="325573"/>
                  </a:solidFill>
                  <a:latin typeface="Lato 1 Light"/>
                </a:rPr>
                <a:t>Convenience: Simplify her beauty routine without compromising on quality.</a:t>
              </a:r>
            </a:p>
          </p:txBody>
        </p:sp>
        <p:sp>
          <p:nvSpPr>
            <p:cNvPr id="90" name="TextBox 90"/>
            <p:cNvSpPr txBox="1"/>
            <p:nvPr/>
          </p:nvSpPr>
          <p:spPr>
            <a:xfrm>
              <a:off x="0" y="-9525"/>
              <a:ext cx="2558760" cy="225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320"/>
                </a:lnSpc>
                <a:spcBef>
                  <a:spcPct val="0"/>
                </a:spcBef>
              </a:pPr>
              <a:r>
                <a:rPr lang="en-US" sz="1100">
                  <a:solidFill>
                    <a:srgbClr val="386C99"/>
                  </a:solidFill>
                  <a:latin typeface="Lato 1 Bold"/>
                </a:rPr>
                <a:t>GOALS</a:t>
              </a:r>
            </a:p>
          </p:txBody>
        </p:sp>
      </p:grpSp>
      <p:grpSp>
        <p:nvGrpSpPr>
          <p:cNvPr id="91" name="Group 91"/>
          <p:cNvGrpSpPr/>
          <p:nvPr/>
        </p:nvGrpSpPr>
        <p:grpSpPr>
          <a:xfrm>
            <a:off x="510550" y="4329653"/>
            <a:ext cx="2813212" cy="1660525"/>
            <a:chOff x="0" y="0"/>
            <a:chExt cx="3750950" cy="2214033"/>
          </a:xfrm>
        </p:grpSpPr>
        <p:sp>
          <p:nvSpPr>
            <p:cNvPr id="92" name="TextBox 92"/>
            <p:cNvSpPr txBox="1"/>
            <p:nvPr/>
          </p:nvSpPr>
          <p:spPr>
            <a:xfrm>
              <a:off x="0" y="400050"/>
              <a:ext cx="3750950" cy="181398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215899" lvl="1" indent="-107950" algn="l">
                <a:lnSpc>
                  <a:spcPts val="1399"/>
                </a:lnSpc>
                <a:buFont typeface="Arial"/>
                <a:buChar char="•"/>
              </a:pPr>
              <a:r>
                <a:rPr lang="en-US" sz="999" dirty="0">
                  <a:solidFill>
                    <a:srgbClr val="325573"/>
                  </a:solidFill>
                  <a:latin typeface="Lato 1 Light"/>
                </a:rPr>
                <a:t>Finding the right shade: Struggles with finding the perfect foundation match for her skin tone.</a:t>
              </a:r>
            </a:p>
            <a:p>
              <a:pPr marL="215899" lvl="1" indent="-107950" algn="l">
                <a:lnSpc>
                  <a:spcPts val="1399"/>
                </a:lnSpc>
                <a:buFont typeface="Arial"/>
                <a:buChar char="•"/>
              </a:pPr>
              <a:r>
                <a:rPr lang="en-US" sz="999" dirty="0">
                  <a:solidFill>
                    <a:srgbClr val="325573"/>
                  </a:solidFill>
                  <a:latin typeface="Lato 1 Light"/>
                </a:rPr>
                <a:t>Product Transparency: Desires clear information about product ingredients and sourcing.</a:t>
              </a:r>
            </a:p>
            <a:p>
              <a:pPr marL="215899" lvl="1" indent="-107950" algn="l">
                <a:lnSpc>
                  <a:spcPts val="1399"/>
                </a:lnSpc>
                <a:buFont typeface="Arial"/>
                <a:buChar char="•"/>
              </a:pPr>
              <a:r>
                <a:rPr lang="en-US" sz="999" dirty="0">
                  <a:solidFill>
                    <a:srgbClr val="325573"/>
                  </a:solidFill>
                  <a:latin typeface="Lato 1 Light"/>
                </a:rPr>
                <a:t>Time Management: Needs products that are quick and easy to use due to her busy schedule.</a:t>
              </a:r>
            </a:p>
          </p:txBody>
        </p:sp>
        <p:sp>
          <p:nvSpPr>
            <p:cNvPr id="93" name="TextBox 93"/>
            <p:cNvSpPr txBox="1"/>
            <p:nvPr/>
          </p:nvSpPr>
          <p:spPr>
            <a:xfrm>
              <a:off x="2206" y="-9525"/>
              <a:ext cx="3607341" cy="225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320"/>
                </a:lnSpc>
                <a:spcBef>
                  <a:spcPct val="0"/>
                </a:spcBef>
              </a:pPr>
              <a:r>
                <a:rPr lang="en-US" sz="1100">
                  <a:solidFill>
                    <a:srgbClr val="386C99"/>
                  </a:solidFill>
                  <a:latin typeface="Lato 1 Bold"/>
                </a:rPr>
                <a:t>PAIN POINTS</a:t>
              </a:r>
            </a:p>
          </p:txBody>
        </p:sp>
      </p:grpSp>
      <p:sp>
        <p:nvSpPr>
          <p:cNvPr id="94" name="TextBox 94"/>
          <p:cNvSpPr txBox="1"/>
          <p:nvPr/>
        </p:nvSpPr>
        <p:spPr>
          <a:xfrm>
            <a:off x="4002109" y="6618622"/>
            <a:ext cx="1858283" cy="171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20"/>
              </a:lnSpc>
              <a:spcBef>
                <a:spcPct val="0"/>
              </a:spcBef>
            </a:pPr>
            <a:r>
              <a:rPr lang="en-US" sz="1100" dirty="0">
                <a:solidFill>
                  <a:srgbClr val="386C99"/>
                </a:solidFill>
                <a:latin typeface="Lato 1 Bold"/>
              </a:rPr>
              <a:t>SOCIAL NETWORKS</a:t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4010895" y="4320128"/>
            <a:ext cx="2703881" cy="171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20"/>
              </a:lnSpc>
              <a:spcBef>
                <a:spcPct val="0"/>
              </a:spcBef>
            </a:pPr>
            <a:r>
              <a:rPr lang="en-US" sz="1100">
                <a:solidFill>
                  <a:srgbClr val="386C99"/>
                </a:solidFill>
                <a:latin typeface="Lato 1 Bold"/>
              </a:rPr>
              <a:t>PERSONALITY</a:t>
            </a:r>
          </a:p>
        </p:txBody>
      </p:sp>
      <p:sp>
        <p:nvSpPr>
          <p:cNvPr id="96" name="TextBox 96"/>
          <p:cNvSpPr txBox="1"/>
          <p:nvPr/>
        </p:nvSpPr>
        <p:spPr>
          <a:xfrm>
            <a:off x="4010895" y="7968834"/>
            <a:ext cx="2863643" cy="171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20"/>
              </a:lnSpc>
              <a:spcBef>
                <a:spcPct val="0"/>
              </a:spcBef>
            </a:pPr>
            <a:r>
              <a:rPr lang="en-US" sz="1100">
                <a:solidFill>
                  <a:srgbClr val="386C99"/>
                </a:solidFill>
                <a:latin typeface="Lato 1 Bold"/>
              </a:rPr>
              <a:t>INTERESTS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C187BA55-10E5-BE1F-5E91-6EA94AE2025E}"/>
              </a:ext>
            </a:extLst>
          </p:cNvPr>
          <p:cNvSpPr/>
          <p:nvPr/>
        </p:nvSpPr>
        <p:spPr>
          <a:xfrm>
            <a:off x="3100747" y="-87002"/>
            <a:ext cx="2048325" cy="305233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Add your </a:t>
            </a:r>
          </a:p>
          <a:p>
            <a:pPr algn="ctr"/>
            <a:r>
              <a:rPr lang="en-US" dirty="0"/>
              <a:t>image here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292</Words>
  <Application>Microsoft Macintosh PowerPoint</Application>
  <PresentationFormat>Custom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Lato Light</vt:lpstr>
      <vt:lpstr>Arial</vt:lpstr>
      <vt:lpstr>Lato 1 Bold</vt:lpstr>
      <vt:lpstr>Lato Black</vt:lpstr>
      <vt:lpstr>Lato 2</vt:lpstr>
      <vt:lpstr>Calibri</vt:lpstr>
      <vt:lpstr>Lato 1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Kaleidoscope Persona Template</dc:title>
  <cp:lastModifiedBy>Nicole Crawford | Kaleidoscope</cp:lastModifiedBy>
  <cp:revision>2</cp:revision>
  <dcterms:created xsi:type="dcterms:W3CDTF">2006-08-16T00:00:00Z</dcterms:created>
  <dcterms:modified xsi:type="dcterms:W3CDTF">2024-06-20T17:27:27Z</dcterms:modified>
  <dc:identifier>DAGIsZsdA4U</dc:identifier>
</cp:coreProperties>
</file>